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927F7D-24AB-401D-9BD5-F882C83A0B78}"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27F7D-24AB-401D-9BD5-F882C83A0B78}"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27F7D-24AB-401D-9BD5-F882C83A0B78}"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D96D7E-1A03-4DC1-89C4-2B05C41FFF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27F7D-24AB-401D-9BD5-F882C83A0B78}"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27F7D-24AB-401D-9BD5-F882C83A0B78}" type="datetimeFigureOut">
              <a:rPr lang="en-US" smtClean="0"/>
              <a:pPr/>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27F7D-24AB-401D-9BD5-F882C83A0B78}" type="datetimeFigureOut">
              <a:rPr lang="en-US" smtClean="0"/>
              <a:pPr/>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27F7D-24AB-401D-9BD5-F882C83A0B78}" type="datetimeFigureOut">
              <a:rPr lang="en-US" smtClean="0"/>
              <a:pPr/>
              <a:t>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927F7D-24AB-401D-9BD5-F882C83A0B78}" type="datetimeFigureOut">
              <a:rPr lang="en-US" smtClean="0"/>
              <a:pPr/>
              <a:t>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27F7D-24AB-401D-9BD5-F882C83A0B78}" type="datetimeFigureOut">
              <a:rPr lang="en-US" smtClean="0"/>
              <a:pPr/>
              <a:t>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27F7D-24AB-401D-9BD5-F882C83A0B78}" type="datetimeFigureOut">
              <a:rPr lang="en-US" smtClean="0"/>
              <a:pPr/>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27F7D-24AB-401D-9BD5-F882C83A0B78}" type="datetimeFigureOut">
              <a:rPr lang="en-US" smtClean="0"/>
              <a:pPr/>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6EA7-8A98-4AC5-8041-25B115BAA6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27F7D-24AB-401D-9BD5-F882C83A0B78}" type="datetimeFigureOut">
              <a:rPr lang="en-US" smtClean="0"/>
              <a:pPr/>
              <a:t>10/9/2015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C6EA7-8A98-4AC5-8041-25B115BAA6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B46"/>
          <p:cNvPicPr>
            <a:picLocks noChangeAspect="1" noChangeArrowheads="1"/>
          </p:cNvPicPr>
          <p:nvPr/>
        </p:nvPicPr>
        <p:blipFill>
          <a:blip r:embed="rId2"/>
          <a:srcRect/>
          <a:stretch>
            <a:fillRect/>
          </a:stretch>
        </p:blipFill>
        <p:spPr bwMode="auto">
          <a:xfrm>
            <a:off x="0" y="0"/>
            <a:ext cx="9144000" cy="6858000"/>
          </a:xfrm>
          <a:prstGeom prst="rect">
            <a:avLst/>
          </a:prstGeom>
          <a:gradFill rotWithShape="1">
            <a:gsLst>
              <a:gs pos="0">
                <a:schemeClr val="accent1"/>
              </a:gs>
              <a:gs pos="50000">
                <a:srgbClr val="FFFFFF"/>
              </a:gs>
              <a:gs pos="100000">
                <a:schemeClr val="accent1"/>
              </a:gs>
            </a:gsLst>
            <a:lin ang="5400000" scaled="1"/>
          </a:gradFill>
          <a:ln w="9525">
            <a:solidFill>
              <a:srgbClr val="FF3300"/>
            </a:solidFill>
            <a:miter lim="800000"/>
            <a:headEnd/>
            <a:tailEnd/>
          </a:ln>
        </p:spPr>
      </p:pic>
      <p:sp>
        <p:nvSpPr>
          <p:cNvPr id="14347" name="WordArt 11"/>
          <p:cNvSpPr>
            <a:spLocks noChangeArrowheads="1" noChangeShapeType="1" noTextEdit="1"/>
          </p:cNvSpPr>
          <p:nvPr/>
        </p:nvSpPr>
        <p:spPr bwMode="auto">
          <a:xfrm>
            <a:off x="1295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en-US" sz="1100" b="1" kern="10">
              <a:ln w="12700">
                <a:round/>
                <a:headEnd/>
                <a:tailEnd/>
              </a:l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latin typeface=".VnTimeH"/>
            </a:endParaRPr>
          </a:p>
        </p:txBody>
      </p:sp>
      <p:sp>
        <p:nvSpPr>
          <p:cNvPr id="14348" name="WordArt 12"/>
          <p:cNvSpPr>
            <a:spLocks noChangeArrowheads="1" noChangeShapeType="1" noTextEdit="1"/>
          </p:cNvSpPr>
          <p:nvPr/>
        </p:nvSpPr>
        <p:spPr bwMode="auto">
          <a:xfrm>
            <a:off x="1676400" y="2362200"/>
            <a:ext cx="6096000" cy="990600"/>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0000FF"/>
                </a:solidFill>
                <a:effectLst>
                  <a:outerShdw sy="50000" kx="2453608" rotWithShape="0">
                    <a:srgbClr val="868686">
                      <a:alpha val="50000"/>
                    </a:srgbClr>
                  </a:outerShdw>
                </a:effectLst>
                <a:latin typeface=".VnTimeH"/>
              </a:rPr>
              <a:t>Ph</a:t>
            </a:r>
            <a:r>
              <a:rPr lang="en-US" sz="3600" b="1" kern="1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ÂN MÔN: TẬP ĐỌC</a:t>
            </a:r>
            <a:endPar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VnTimeH"/>
            </a:endParaRPr>
          </a:p>
        </p:txBody>
      </p:sp>
      <p:grpSp>
        <p:nvGrpSpPr>
          <p:cNvPr id="2" name="Group 13"/>
          <p:cNvGrpSpPr>
            <a:grpSpLocks/>
          </p:cNvGrpSpPr>
          <p:nvPr/>
        </p:nvGrpSpPr>
        <p:grpSpPr bwMode="auto">
          <a:xfrm>
            <a:off x="0" y="20638"/>
            <a:ext cx="9317038" cy="6837362"/>
            <a:chOff x="14" y="-9"/>
            <a:chExt cx="5781" cy="4329"/>
          </a:xfrm>
        </p:grpSpPr>
        <p:pic>
          <p:nvPicPr>
            <p:cNvPr id="14350" name="Picture 14" descr="n3"/>
            <p:cNvPicPr>
              <a:picLocks noChangeAspect="1" noChangeArrowheads="1"/>
            </p:cNvPicPr>
            <p:nvPr/>
          </p:nvPicPr>
          <p:blipFill>
            <a:blip r:embed="rId3"/>
            <a:srcRect/>
            <a:stretch>
              <a:fillRect/>
            </a:stretch>
          </p:blipFill>
          <p:spPr bwMode="auto">
            <a:xfrm>
              <a:off x="59" y="0"/>
              <a:ext cx="5736" cy="53"/>
            </a:xfrm>
            <a:prstGeom prst="rect">
              <a:avLst/>
            </a:prstGeom>
            <a:noFill/>
            <a:ln w="9525">
              <a:noFill/>
              <a:miter lim="800000"/>
              <a:headEnd/>
              <a:tailEnd/>
            </a:ln>
            <a:effectLst/>
          </p:spPr>
        </p:pic>
        <p:pic>
          <p:nvPicPr>
            <p:cNvPr id="14351" name="Picture 15" descr="n3"/>
            <p:cNvPicPr>
              <a:picLocks noChangeAspect="1" noChangeArrowheads="1"/>
            </p:cNvPicPr>
            <p:nvPr/>
          </p:nvPicPr>
          <p:blipFill>
            <a:blip r:embed="rId3"/>
            <a:srcRect/>
            <a:stretch>
              <a:fillRect/>
            </a:stretch>
          </p:blipFill>
          <p:spPr bwMode="auto">
            <a:xfrm rot="5400000">
              <a:off x="-2127" y="2132"/>
              <a:ext cx="4329" cy="48"/>
            </a:xfrm>
            <a:prstGeom prst="rect">
              <a:avLst/>
            </a:prstGeom>
            <a:noFill/>
            <a:ln w="9525">
              <a:noFill/>
              <a:miter lim="800000"/>
              <a:headEnd/>
              <a:tailEnd/>
            </a:ln>
            <a:effectLst/>
          </p:spPr>
        </p:pic>
        <p:pic>
          <p:nvPicPr>
            <p:cNvPr id="14352" name="Picture 16" descr="n3"/>
            <p:cNvPicPr>
              <a:picLocks noChangeAspect="1" noChangeArrowheads="1"/>
            </p:cNvPicPr>
            <p:nvPr/>
          </p:nvPicPr>
          <p:blipFill>
            <a:blip r:embed="rId3"/>
            <a:srcRect/>
            <a:stretch>
              <a:fillRect/>
            </a:stretch>
          </p:blipFill>
          <p:spPr bwMode="auto">
            <a:xfrm>
              <a:off x="24" y="4267"/>
              <a:ext cx="5736" cy="53"/>
            </a:xfrm>
            <a:prstGeom prst="rect">
              <a:avLst/>
            </a:prstGeom>
            <a:noFill/>
            <a:ln w="9525">
              <a:noFill/>
              <a:miter lim="800000"/>
              <a:headEnd/>
              <a:tailEnd/>
            </a:ln>
            <a:effectLst/>
          </p:spPr>
        </p:pic>
        <p:pic>
          <p:nvPicPr>
            <p:cNvPr id="14353" name="Picture 17" descr="n3"/>
            <p:cNvPicPr>
              <a:picLocks noChangeAspect="1" noChangeArrowheads="1"/>
            </p:cNvPicPr>
            <p:nvPr/>
          </p:nvPicPr>
          <p:blipFill>
            <a:blip r:embed="rId3"/>
            <a:srcRect/>
            <a:stretch>
              <a:fillRect/>
            </a:stretch>
          </p:blipFill>
          <p:spPr bwMode="auto">
            <a:xfrm rot="5400000">
              <a:off x="3571" y="2132"/>
              <a:ext cx="4329" cy="48"/>
            </a:xfrm>
            <a:prstGeom prst="rect">
              <a:avLst/>
            </a:prstGeom>
            <a:noFill/>
            <a:ln w="9525">
              <a:noFill/>
              <a:miter lim="800000"/>
              <a:headEnd/>
              <a:tailEnd/>
            </a:ln>
            <a:effectLst/>
          </p:spPr>
        </p:pic>
      </p:grpSp>
      <p:sp>
        <p:nvSpPr>
          <p:cNvPr id="13" name="TextBox 12"/>
          <p:cNvSpPr txBox="1"/>
          <p:nvPr/>
        </p:nvSpPr>
        <p:spPr>
          <a:xfrm>
            <a:off x="228600" y="533400"/>
            <a:ext cx="8915400" cy="1307537"/>
          </a:xfrm>
          <a:prstGeom prst="rect">
            <a:avLst/>
          </a:prstGeom>
          <a:noFill/>
        </p:spPr>
        <p:txBody>
          <a:bodyPr wrap="square" rtlCol="0">
            <a:spAutoFit/>
          </a:bodyPr>
          <a:lstStyle/>
          <a:p>
            <a:pPr>
              <a:lnSpc>
                <a:spcPct val="150000"/>
              </a:lnSpc>
            </a:pPr>
            <a:r>
              <a:rPr lang="en-US" sz="2800" smtClean="0">
                <a:solidFill>
                  <a:srgbClr val="FF0000"/>
                </a:solidFill>
                <a:latin typeface="Times New Roman" pitchFamily="18" charset="0"/>
                <a:cs typeface="Times New Roman" pitchFamily="18" charset="0"/>
              </a:rPr>
              <a:t>PHÒNG GIÁO DỤC VÀ ĐÀO TẠO QUẬN LONG BIÊN</a:t>
            </a:r>
          </a:p>
          <a:p>
            <a:pPr algn="ctr">
              <a:lnSpc>
                <a:spcPct val="150000"/>
              </a:lnSpc>
            </a:pPr>
            <a:r>
              <a:rPr lang="en-US" sz="2800" smtClean="0">
                <a:solidFill>
                  <a:srgbClr val="FF0000"/>
                </a:solidFill>
                <a:latin typeface="Times New Roman" pitchFamily="18" charset="0"/>
                <a:cs typeface="Times New Roman" pitchFamily="18" charset="0"/>
              </a:rPr>
              <a:t>TRƯỜNG TIỂU HỌC ÁI MỘ B</a:t>
            </a:r>
            <a:endParaRPr lang="en-US" sz="2800">
              <a:solidFill>
                <a:srgbClr val="FF0000"/>
              </a:solidFill>
              <a:latin typeface="Times New Roman" pitchFamily="18" charset="0"/>
              <a:cs typeface="Times New Roman" pitchFamily="18" charset="0"/>
            </a:endParaRPr>
          </a:p>
        </p:txBody>
      </p:sp>
      <p:sp>
        <p:nvSpPr>
          <p:cNvPr id="14" name="TextBox 13"/>
          <p:cNvSpPr txBox="1"/>
          <p:nvPr/>
        </p:nvSpPr>
        <p:spPr>
          <a:xfrm>
            <a:off x="819436" y="4876800"/>
            <a:ext cx="8534400" cy="523220"/>
          </a:xfrm>
          <a:prstGeom prst="rect">
            <a:avLst/>
          </a:prstGeom>
          <a:noFill/>
        </p:spPr>
        <p:txBody>
          <a:bodyPr wrap="square" rtlCol="0">
            <a:spAutoFit/>
          </a:bodyPr>
          <a:lstStyle/>
          <a:p>
            <a:pPr algn="ctr"/>
            <a:r>
              <a:rPr lang="en-US" sz="2800" b="1" i="1" smtClean="0">
                <a:solidFill>
                  <a:srgbClr val="0070C0"/>
                </a:solidFill>
                <a:latin typeface="Times New Roman" pitchFamily="18" charset="0"/>
                <a:cs typeface="Times New Roman" pitchFamily="18" charset="0"/>
              </a:rPr>
              <a:t>Bài: </a:t>
            </a:r>
            <a:r>
              <a:rPr lang="en-US" sz="2800" b="1" i="1" smtClean="0">
                <a:solidFill>
                  <a:srgbClr val="0070C0"/>
                </a:solidFill>
                <a:latin typeface="Times New Roman" pitchFamily="18" charset="0"/>
                <a:cs typeface="Times New Roman" pitchFamily="18" charset="0"/>
              </a:rPr>
              <a:t>Bím tóc đuôi sam</a:t>
            </a:r>
            <a:endParaRPr lang="en-US" sz="2800" b="1" i="1">
              <a:solidFill>
                <a:srgbClr val="0070C0"/>
              </a:solidFill>
              <a:latin typeface="Times New Roman" pitchFamily="18" charset="0"/>
              <a:cs typeface="Times New Roman" pitchFamily="18" charset="0"/>
            </a:endParaRPr>
          </a:p>
        </p:txBody>
      </p:sp>
      <p:sp>
        <p:nvSpPr>
          <p:cNvPr id="15" name="TextBox 14"/>
          <p:cNvSpPr txBox="1"/>
          <p:nvPr/>
        </p:nvSpPr>
        <p:spPr>
          <a:xfrm>
            <a:off x="609600" y="3773269"/>
            <a:ext cx="8534400" cy="646331"/>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LỚP 2</a:t>
            </a:r>
            <a:endParaRPr lang="en-US"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8" descr="hinh"/>
          <p:cNvPicPr>
            <a:picLocks noChangeAspect="1" noChangeArrowheads="1" noCrop="1"/>
          </p:cNvPicPr>
          <p:nvPr/>
        </p:nvPicPr>
        <p:blipFill>
          <a:blip r:embed="rId2"/>
          <a:srcRect/>
          <a:stretch>
            <a:fillRect/>
          </a:stretch>
        </p:blipFill>
        <p:spPr bwMode="auto">
          <a:xfrm>
            <a:off x="0" y="228600"/>
            <a:ext cx="9144000" cy="6324600"/>
          </a:xfrm>
          <a:prstGeom prst="rect">
            <a:avLst/>
          </a:prstGeom>
          <a:noFill/>
          <a:ln w="9525">
            <a:noFill/>
            <a:miter lim="800000"/>
            <a:headEnd/>
            <a:tailEnd/>
          </a:ln>
        </p:spPr>
      </p:pic>
      <p:sp>
        <p:nvSpPr>
          <p:cNvPr id="5125" name="AutoShape 5"/>
          <p:cNvSpPr>
            <a:spLocks noChangeArrowheads="1"/>
          </p:cNvSpPr>
          <p:nvPr/>
        </p:nvSpPr>
        <p:spPr bwMode="auto">
          <a:xfrm>
            <a:off x="1371600" y="609600"/>
            <a:ext cx="6400800" cy="1143000"/>
          </a:xfrm>
          <a:prstGeom prst="ribbon2">
            <a:avLst>
              <a:gd name="adj1" fmla="val 12500"/>
              <a:gd name="adj2" fmla="val 50000"/>
            </a:avLst>
          </a:prstGeom>
          <a:gradFill rotWithShape="1">
            <a:gsLst>
              <a:gs pos="0">
                <a:srgbClr val="FFFF99"/>
              </a:gs>
              <a:gs pos="50000">
                <a:schemeClr val="bg1"/>
              </a:gs>
              <a:gs pos="100000">
                <a:srgbClr val="FFFF99"/>
              </a:gs>
            </a:gsLst>
            <a:lin ang="5400000" scaled="1"/>
          </a:gradFill>
          <a:ln w="9525">
            <a:solidFill>
              <a:schemeClr val="tx1"/>
            </a:solidFill>
            <a:round/>
            <a:headEnd/>
            <a:tailEnd/>
          </a:ln>
          <a:effectLst/>
        </p:spPr>
        <p:txBody>
          <a:bodyPr wrap="none" anchor="ctr"/>
          <a:lstStyle/>
          <a:p>
            <a:pPr algn="ctr" eaLnBrk="0" hangingPunct="0"/>
            <a:r>
              <a:rPr lang="en-US" sz="4000" smtClean="0">
                <a:solidFill>
                  <a:srgbClr val="FF3300"/>
                </a:solidFill>
                <a:latin typeface="Times New Roman" pitchFamily="18" charset="0"/>
                <a:cs typeface="Times New Roman" pitchFamily="18" charset="0"/>
              </a:rPr>
              <a:t>Kiểm tra bài cũ</a:t>
            </a:r>
            <a:endParaRPr lang="en-US" sz="4000">
              <a:solidFill>
                <a:srgbClr val="FF3300"/>
              </a:solidFill>
              <a:latin typeface="Times New Roman" pitchFamily="18" charset="0"/>
              <a:cs typeface="Times New Roman" pitchFamily="18" charset="0"/>
            </a:endParaRPr>
          </a:p>
        </p:txBody>
      </p:sp>
      <p:sp>
        <p:nvSpPr>
          <p:cNvPr id="5126" name="Text Box 6"/>
          <p:cNvSpPr txBox="1">
            <a:spLocks noChangeArrowheads="1"/>
          </p:cNvSpPr>
          <p:nvPr/>
        </p:nvSpPr>
        <p:spPr bwMode="auto">
          <a:xfrm>
            <a:off x="2438400" y="2133600"/>
            <a:ext cx="5257800" cy="2289175"/>
          </a:xfrm>
          <a:prstGeom prst="rect">
            <a:avLst/>
          </a:prstGeom>
          <a:noFill/>
          <a:ln w="9525">
            <a:noFill/>
            <a:miter lim="800000"/>
            <a:headEnd/>
            <a:tailEnd/>
          </a:ln>
          <a:effectLst/>
        </p:spPr>
        <p:txBody>
          <a:bodyPr>
            <a:spAutoFit/>
          </a:bodyPr>
          <a:lstStyle/>
          <a:p>
            <a:pPr>
              <a:spcBef>
                <a:spcPct val="50000"/>
              </a:spcBef>
            </a:pPr>
            <a:r>
              <a:rPr lang="en-US" sz="3200">
                <a:solidFill>
                  <a:srgbClr val="009900"/>
                </a:solidFill>
                <a:latin typeface=".VnTime" pitchFamily="34" charset="0"/>
              </a:rPr>
              <a:t>   </a:t>
            </a:r>
            <a:r>
              <a:rPr lang="en-US" sz="3600">
                <a:solidFill>
                  <a:srgbClr val="000099"/>
                </a:solidFill>
                <a:latin typeface=".VnTime" pitchFamily="34" charset="0"/>
              </a:rPr>
              <a:t>KÓ l¹i c©u chuyÖn </a:t>
            </a:r>
            <a:r>
              <a:rPr lang="en-US" sz="3600" b="1" i="1">
                <a:solidFill>
                  <a:srgbClr val="000099"/>
                </a:solidFill>
                <a:latin typeface=".VnTime" pitchFamily="34" charset="0"/>
              </a:rPr>
              <a:t>B¹n cña Nai Nhá</a:t>
            </a:r>
            <a:r>
              <a:rPr lang="en-US" sz="3600">
                <a:solidFill>
                  <a:srgbClr val="000099"/>
                </a:solidFill>
                <a:latin typeface=".VnTime" pitchFamily="34" charset="0"/>
              </a:rPr>
              <a:t> theo lèi ph©n vai( ng­êi dÉn chuyÖn, Nai Nhá, cha cña Nai Nhá)</a:t>
            </a:r>
          </a:p>
        </p:txBody>
      </p:sp>
      <p:pic>
        <p:nvPicPr>
          <p:cNvPr id="5127" name="Picture 7" descr="zeichen9"/>
          <p:cNvPicPr>
            <a:picLocks noChangeAspect="1" noChangeArrowheads="1" noCrop="1"/>
          </p:cNvPicPr>
          <p:nvPr/>
        </p:nvPicPr>
        <p:blipFill>
          <a:blip r:embed="rId3"/>
          <a:srcRect/>
          <a:stretch>
            <a:fillRect/>
          </a:stretch>
        </p:blipFill>
        <p:spPr bwMode="auto">
          <a:xfrm>
            <a:off x="1295400" y="2133600"/>
            <a:ext cx="1143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randombar(horizontal)">
                                      <p:cBhvr>
                                        <p:cTn id="7" dur="500"/>
                                        <p:tgtEl>
                                          <p:spTgt spid="5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strips(downLeft)">
                                      <p:cBhvr>
                                        <p:cTn id="12" dur="500"/>
                                        <p:tgtEl>
                                          <p:spTgt spid="512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strips(downLeft)">
                                      <p:cBhvr>
                                        <p:cTn id="1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81000"/>
            <a:ext cx="2895600" cy="3200400"/>
          </a:xfrm>
        </p:spPr>
        <p:txBody>
          <a:bodyPr/>
          <a:lstStyle/>
          <a:p>
            <a:pPr algn="just" eaLnBrk="1" hangingPunct="1"/>
            <a:r>
              <a:rPr lang="en-US" sz="2400" b="1" u="sng" smtClean="0"/>
              <a:t>Bài 1:</a:t>
            </a:r>
            <a:r>
              <a:rPr lang="en-US" sz="2400" smtClean="0"/>
              <a:t> Kể lại đoạn 1 và đoạn 2 trong câu chuyện Bím tóc đuôi sam theo tranh:</a:t>
            </a:r>
            <a:endParaRPr lang="en-US" sz="2400" b="1" i="1" smtClean="0"/>
          </a:p>
        </p:txBody>
      </p:sp>
      <p:pic>
        <p:nvPicPr>
          <p:cNvPr id="9237" name="Picture 21"/>
          <p:cNvPicPr>
            <a:picLocks noChangeAspect="1" noChangeArrowheads="1"/>
          </p:cNvPicPr>
          <p:nvPr/>
        </p:nvPicPr>
        <p:blipFill>
          <a:blip r:embed="rId2"/>
          <a:srcRect/>
          <a:stretch>
            <a:fillRect/>
          </a:stretch>
        </p:blipFill>
        <p:spPr bwMode="auto">
          <a:xfrm>
            <a:off x="228600" y="3381375"/>
            <a:ext cx="4191000" cy="3171825"/>
          </a:xfrm>
          <a:prstGeom prst="rect">
            <a:avLst/>
          </a:prstGeom>
          <a:noFill/>
          <a:ln w="9525">
            <a:noFill/>
            <a:miter lim="800000"/>
            <a:headEnd/>
            <a:tailEnd/>
          </a:ln>
        </p:spPr>
      </p:pic>
      <p:pic>
        <p:nvPicPr>
          <p:cNvPr id="9238" name="Picture 22"/>
          <p:cNvPicPr>
            <a:picLocks noChangeAspect="1" noChangeArrowheads="1"/>
          </p:cNvPicPr>
          <p:nvPr/>
        </p:nvPicPr>
        <p:blipFill>
          <a:blip r:embed="rId3"/>
          <a:srcRect/>
          <a:stretch>
            <a:fillRect/>
          </a:stretch>
        </p:blipFill>
        <p:spPr bwMode="auto">
          <a:xfrm>
            <a:off x="4813300" y="3352800"/>
            <a:ext cx="3949700" cy="3505200"/>
          </a:xfrm>
          <a:prstGeom prst="rect">
            <a:avLst/>
          </a:prstGeom>
          <a:noFill/>
          <a:ln w="9525">
            <a:noFill/>
            <a:miter lim="800000"/>
            <a:headEnd/>
            <a:tailEnd/>
          </a:ln>
        </p:spPr>
      </p:pic>
      <p:pic>
        <p:nvPicPr>
          <p:cNvPr id="9239" name="Picture 23"/>
          <p:cNvPicPr>
            <a:picLocks noChangeAspect="1" noChangeArrowheads="1"/>
          </p:cNvPicPr>
          <p:nvPr/>
        </p:nvPicPr>
        <p:blipFill>
          <a:blip r:embed="rId4"/>
          <a:srcRect/>
          <a:stretch>
            <a:fillRect/>
          </a:stretch>
        </p:blipFill>
        <p:spPr bwMode="auto">
          <a:xfrm>
            <a:off x="3657600" y="0"/>
            <a:ext cx="44196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wedge">
                                      <p:cBhvr>
                                        <p:cTn id="7" dur="2000"/>
                                        <p:tgtEl>
                                          <p:spTgt spid="9239"/>
                                        </p:tgtEl>
                                      </p:cBhvr>
                                    </p:animEffect>
                                  </p:childTnLst>
                                </p:cTn>
                              </p:par>
                              <p:par>
                                <p:cTn id="8" presetID="20" presetClass="entr" presetSubtype="0" fill="hold" nodeType="withEffect">
                                  <p:stCondLst>
                                    <p:cond delay="0"/>
                                  </p:stCondLst>
                                  <p:childTnLst>
                                    <p:set>
                                      <p:cBhvr>
                                        <p:cTn id="9" dur="1" fill="hold">
                                          <p:stCondLst>
                                            <p:cond delay="0"/>
                                          </p:stCondLst>
                                        </p:cTn>
                                        <p:tgtEl>
                                          <p:spTgt spid="9237"/>
                                        </p:tgtEl>
                                        <p:attrNameLst>
                                          <p:attrName>style.visibility</p:attrName>
                                        </p:attrNameLst>
                                      </p:cBhvr>
                                      <p:to>
                                        <p:strVal val="visible"/>
                                      </p:to>
                                    </p:set>
                                    <p:animEffect transition="in" filter="wedge">
                                      <p:cBhvr>
                                        <p:cTn id="10" dur="2000"/>
                                        <p:tgtEl>
                                          <p:spTgt spid="9237"/>
                                        </p:tgtEl>
                                      </p:cBhvr>
                                    </p:animEffect>
                                  </p:childTnLst>
                                </p:cTn>
                              </p:par>
                              <p:par>
                                <p:cTn id="11" presetID="20" presetClass="entr" presetSubtype="0" fill="hold" nodeType="withEffect">
                                  <p:stCondLst>
                                    <p:cond delay="0"/>
                                  </p:stCondLst>
                                  <p:childTnLst>
                                    <p:set>
                                      <p:cBhvr>
                                        <p:cTn id="12" dur="1" fill="hold">
                                          <p:stCondLst>
                                            <p:cond delay="0"/>
                                          </p:stCondLst>
                                        </p:cTn>
                                        <p:tgtEl>
                                          <p:spTgt spid="9238"/>
                                        </p:tgtEl>
                                        <p:attrNameLst>
                                          <p:attrName>style.visibility</p:attrName>
                                        </p:attrNameLst>
                                      </p:cBhvr>
                                      <p:to>
                                        <p:strVal val="visible"/>
                                      </p:to>
                                    </p:set>
                                    <p:animEffect transition="in" filter="wedge">
                                      <p:cBhvr>
                                        <p:cTn id="13" dur="2000"/>
                                        <p:tgtEl>
                                          <p:spTgt spid="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990600" y="228600"/>
            <a:ext cx="7543800" cy="1066800"/>
          </a:xfrm>
          <a:prstGeom prst="rect">
            <a:avLst/>
          </a:prstGeom>
          <a:noFill/>
          <a:ln w="9525">
            <a:noFill/>
            <a:miter lim="800000"/>
            <a:headEnd/>
            <a:tailEnd/>
          </a:ln>
        </p:spPr>
        <p:txBody>
          <a:bodyPr anchor="ctr"/>
          <a:lstStyle/>
          <a:p>
            <a:pPr algn="just"/>
            <a:r>
              <a:rPr lang="en-US" sz="2400" b="1" u="sng">
                <a:solidFill>
                  <a:schemeClr val="tx2"/>
                </a:solidFill>
              </a:rPr>
              <a:t>Bài 2:</a:t>
            </a:r>
            <a:r>
              <a:rPr lang="en-US" sz="2400">
                <a:solidFill>
                  <a:schemeClr val="tx2"/>
                </a:solidFill>
              </a:rPr>
              <a:t> Kể lại cuộc gặp gỡ giữa bạn Hà và thầy giáo bằng lời của em</a:t>
            </a:r>
            <a:endParaRPr lang="en-US" sz="2400" b="1" i="1">
              <a:solidFill>
                <a:schemeClr val="tx2"/>
              </a:solidFill>
            </a:endParaRPr>
          </a:p>
        </p:txBody>
      </p:sp>
      <p:pic>
        <p:nvPicPr>
          <p:cNvPr id="7179" name="Picture 11"/>
          <p:cNvPicPr>
            <a:picLocks noChangeAspect="1" noChangeArrowheads="1"/>
          </p:cNvPicPr>
          <p:nvPr/>
        </p:nvPicPr>
        <p:blipFill>
          <a:blip r:embed="rId2"/>
          <a:srcRect/>
          <a:stretch>
            <a:fillRect/>
          </a:stretch>
        </p:blipFill>
        <p:spPr bwMode="auto">
          <a:xfrm>
            <a:off x="838200" y="1143000"/>
            <a:ext cx="7315200" cy="5462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strips(downLeft)">
                                      <p:cBhvr>
                                        <p:cTn id="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just" eaLnBrk="1" hangingPunct="1"/>
            <a:r>
              <a:rPr lang="en-US" sz="2800" b="1" u="sng" smtClean="0"/>
              <a:t>Bài 3:</a:t>
            </a:r>
            <a:r>
              <a:rPr lang="en-US" sz="2800" smtClean="0"/>
              <a:t> Phân vai, dựng lại bộ câu chuyện:</a:t>
            </a:r>
          </a:p>
        </p:txBody>
      </p:sp>
      <p:sp>
        <p:nvSpPr>
          <p:cNvPr id="6147" name="Line 9"/>
          <p:cNvSpPr>
            <a:spLocks noChangeShapeType="1"/>
          </p:cNvSpPr>
          <p:nvPr/>
        </p:nvSpPr>
        <p:spPr bwMode="auto">
          <a:xfrm>
            <a:off x="1676400" y="1143000"/>
            <a:ext cx="2133600" cy="0"/>
          </a:xfrm>
          <a:prstGeom prst="line">
            <a:avLst/>
          </a:prstGeom>
          <a:noFill/>
          <a:ln w="15875">
            <a:solidFill>
              <a:schemeClr val="tx1"/>
            </a:solidFill>
            <a:round/>
            <a:headEnd/>
            <a:tailEnd/>
          </a:ln>
        </p:spPr>
        <p:txBody>
          <a:bodyPr/>
          <a:lstStyle/>
          <a:p>
            <a:endParaRPr lang="en-US"/>
          </a:p>
        </p:txBody>
      </p:sp>
      <p:pic>
        <p:nvPicPr>
          <p:cNvPr id="6181" name="Picture 37"/>
          <p:cNvPicPr>
            <a:picLocks noChangeAspect="1" noChangeArrowheads="1"/>
          </p:cNvPicPr>
          <p:nvPr/>
        </p:nvPicPr>
        <p:blipFill>
          <a:blip r:embed="rId2"/>
          <a:srcRect/>
          <a:stretch>
            <a:fillRect/>
          </a:stretch>
        </p:blipFill>
        <p:spPr bwMode="auto">
          <a:xfrm>
            <a:off x="3733800" y="1295400"/>
            <a:ext cx="47625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81"/>
                                        </p:tgtEl>
                                        <p:attrNameLst>
                                          <p:attrName>style.visibility</p:attrName>
                                        </p:attrNameLst>
                                      </p:cBhvr>
                                      <p:to>
                                        <p:strVal val="visible"/>
                                      </p:to>
                                    </p:set>
                                    <p:animEffect transition="in" filter="circle(in)">
                                      <p:cBhvr>
                                        <p:cTn id="7" dur="2000"/>
                                        <p:tgtEl>
                                          <p:spTgt spid="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7"/>
          <p:cNvGraphicFramePr>
            <a:graphicFrameLocks noChangeAspect="1"/>
          </p:cNvGraphicFramePr>
          <p:nvPr>
            <p:ph sz="half" idx="2"/>
          </p:nvPr>
        </p:nvGraphicFramePr>
        <p:xfrm>
          <a:off x="1219200" y="1981200"/>
          <a:ext cx="6705600" cy="4724400"/>
        </p:xfrm>
        <a:graphic>
          <a:graphicData uri="http://schemas.openxmlformats.org/presentationml/2006/ole">
            <p:oleObj spid="_x0000_s1026" name="Clip" r:id="rId3" imgW="3192120" imgH="3749400" progId="">
              <p:embed/>
            </p:oleObj>
          </a:graphicData>
        </a:graphic>
      </p:graphicFrame>
      <p:sp>
        <p:nvSpPr>
          <p:cNvPr id="20483" name="Rectangle 3"/>
          <p:cNvSpPr>
            <a:spLocks noGrp="1" noChangeArrowheads="1"/>
          </p:cNvSpPr>
          <p:nvPr>
            <p:ph type="body" sz="half" idx="1"/>
          </p:nvPr>
        </p:nvSpPr>
        <p:spPr>
          <a:xfrm>
            <a:off x="2286000" y="2438400"/>
            <a:ext cx="4343400" cy="3048000"/>
          </a:xfrm>
          <a:noFill/>
        </p:spPr>
        <p:txBody>
          <a:bodyPr/>
          <a:lstStyle/>
          <a:p>
            <a:pPr algn="just" eaLnBrk="1" hangingPunct="1">
              <a:buFontTx/>
              <a:buNone/>
            </a:pPr>
            <a:r>
              <a:rPr lang="en-US" sz="2400" smtClean="0"/>
              <a:t>    </a:t>
            </a:r>
            <a:r>
              <a:rPr lang="en-US" sz="2400" b="1" smtClean="0"/>
              <a:t>Khi trêu đùa bạn, nhất là các bạn nữ, không được đùa dai, nghịch ác. Khi biết mình sai, phải chân thành nhận lỗi. Là học sinh, ngay từ nhỏ, các em phải học cách cư xử đúng.</a:t>
            </a:r>
            <a:endParaRPr lang="en-US" sz="2400" b="1" smtClean="0">
              <a:solidFill>
                <a:srgbClr val="FF0000"/>
              </a:solidFill>
            </a:endParaRPr>
          </a:p>
        </p:txBody>
      </p:sp>
      <p:sp>
        <p:nvSpPr>
          <p:cNvPr id="1028" name="AutoShape 4"/>
          <p:cNvSpPr>
            <a:spLocks noChangeArrowheads="1"/>
          </p:cNvSpPr>
          <p:nvPr/>
        </p:nvSpPr>
        <p:spPr bwMode="auto">
          <a:xfrm>
            <a:off x="609600" y="228600"/>
            <a:ext cx="8229600" cy="1447800"/>
          </a:xfrm>
          <a:prstGeom prst="flowChartPunchedTape">
            <a:avLst/>
          </a:prstGeom>
          <a:solidFill>
            <a:schemeClr val="folHlink"/>
          </a:solidFill>
          <a:ln w="9525">
            <a:solidFill>
              <a:schemeClr val="hlink"/>
            </a:solidFill>
            <a:miter lim="800000"/>
            <a:headEnd/>
            <a:tailEnd/>
          </a:ln>
        </p:spPr>
        <p:txBody>
          <a:bodyPr wrap="none" anchor="ctr"/>
          <a:lstStyle/>
          <a:p>
            <a:pPr algn="ctr"/>
            <a:r>
              <a:rPr lang="en-US" sz="2800" b="1">
                <a:solidFill>
                  <a:schemeClr val="tx2"/>
                </a:solidFill>
              </a:rPr>
              <a:t>Qua câu chuyện, con rút ra được điều gì?</a:t>
            </a:r>
          </a:p>
        </p:txBody>
      </p:sp>
      <p:pic>
        <p:nvPicPr>
          <p:cNvPr id="1029" name="Picture 30" descr="TYFAQ"/>
          <p:cNvPicPr>
            <a:picLocks noChangeAspect="1" noChangeArrowheads="1" noCrop="1"/>
          </p:cNvPicPr>
          <p:nvPr/>
        </p:nvPicPr>
        <p:blipFill>
          <a:blip r:embed="rId4"/>
          <a:srcRect/>
          <a:stretch>
            <a:fillRect/>
          </a:stretch>
        </p:blipFill>
        <p:spPr bwMode="auto">
          <a:xfrm>
            <a:off x="304800" y="0"/>
            <a:ext cx="1203325"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p:cTn id="11"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080125014135366"/>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12292" name="WordArt 4"/>
          <p:cNvSpPr>
            <a:spLocks noChangeArrowheads="1" noChangeShapeType="1" noTextEdit="1"/>
          </p:cNvSpPr>
          <p:nvPr/>
        </p:nvSpPr>
        <p:spPr bwMode="auto">
          <a:xfrm>
            <a:off x="2438400" y="381000"/>
            <a:ext cx="4648200" cy="79851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b="1" kern="10">
                <a:ln w="9525">
                  <a:round/>
                  <a:headEnd/>
                  <a:tailEnd/>
                </a:ln>
                <a:solidFill>
                  <a:srgbClr val="FFFF00"/>
                </a:solidFill>
                <a:latin typeface="Times New Roman"/>
                <a:cs typeface="Times New Roman"/>
              </a:rPr>
              <a:t>VỀ NHÀ</a:t>
            </a:r>
          </a:p>
        </p:txBody>
      </p:sp>
      <p:pic>
        <p:nvPicPr>
          <p:cNvPr id="12293" name="Picture 5" descr="story"/>
          <p:cNvPicPr>
            <a:picLocks noChangeAspect="1" noChangeArrowheads="1"/>
          </p:cNvPicPr>
          <p:nvPr/>
        </p:nvPicPr>
        <p:blipFill>
          <a:blip r:embed="rId4"/>
          <a:srcRect/>
          <a:stretch>
            <a:fillRect/>
          </a:stretch>
        </p:blipFill>
        <p:spPr bwMode="auto">
          <a:xfrm>
            <a:off x="0" y="4514850"/>
            <a:ext cx="2198688" cy="2343150"/>
          </a:xfrm>
          <a:prstGeom prst="rect">
            <a:avLst/>
          </a:prstGeom>
          <a:noFill/>
        </p:spPr>
      </p:pic>
      <p:pic>
        <p:nvPicPr>
          <p:cNvPr id="12294" name="Picture 6" descr="story"/>
          <p:cNvPicPr>
            <a:picLocks noChangeAspect="1" noChangeArrowheads="1"/>
          </p:cNvPicPr>
          <p:nvPr/>
        </p:nvPicPr>
        <p:blipFill>
          <a:blip r:embed="rId4"/>
          <a:srcRect/>
          <a:stretch>
            <a:fillRect/>
          </a:stretch>
        </p:blipFill>
        <p:spPr bwMode="auto">
          <a:xfrm>
            <a:off x="6945313" y="4514850"/>
            <a:ext cx="2198687" cy="2343150"/>
          </a:xfrm>
          <a:prstGeom prst="rect">
            <a:avLst/>
          </a:prstGeom>
          <a:noFill/>
        </p:spPr>
      </p:pic>
      <p:graphicFrame>
        <p:nvGraphicFramePr>
          <p:cNvPr id="12295" name="Object 7"/>
          <p:cNvGraphicFramePr>
            <a:graphicFrameLocks noChangeAspect="1"/>
          </p:cNvGraphicFramePr>
          <p:nvPr/>
        </p:nvGraphicFramePr>
        <p:xfrm>
          <a:off x="0" y="457200"/>
          <a:ext cx="2162175" cy="1927225"/>
        </p:xfrm>
        <a:graphic>
          <a:graphicData uri="http://schemas.openxmlformats.org/presentationml/2006/ole">
            <p:oleObj spid="_x0000_s2050" name="Picture" r:id="rId5" imgW="2161519" imgH="1926959" progId="Word.Picture.8">
              <p:embed/>
            </p:oleObj>
          </a:graphicData>
        </a:graphic>
      </p:graphicFrame>
      <p:sp>
        <p:nvSpPr>
          <p:cNvPr id="12298" name="Text Box 10"/>
          <p:cNvSpPr txBox="1">
            <a:spLocks noChangeArrowheads="1"/>
          </p:cNvSpPr>
          <p:nvPr/>
        </p:nvSpPr>
        <p:spPr bwMode="auto">
          <a:xfrm>
            <a:off x="1066800" y="2438400"/>
            <a:ext cx="6477000" cy="1066800"/>
          </a:xfrm>
          <a:prstGeom prst="rect">
            <a:avLst/>
          </a:prstGeom>
          <a:solidFill>
            <a:srgbClr val="0000FF"/>
          </a:solidFill>
          <a:ln w="9525">
            <a:noFill/>
            <a:miter lim="800000"/>
            <a:headEnd/>
            <a:tailEnd/>
          </a:ln>
          <a:effectLst/>
        </p:spPr>
        <p:txBody>
          <a:bodyPr>
            <a:spAutoFit/>
          </a:bodyPr>
          <a:lstStyle/>
          <a:p>
            <a:pPr>
              <a:spcBef>
                <a:spcPct val="50000"/>
              </a:spcBef>
            </a:pPr>
            <a:r>
              <a:rPr lang="en-US" sz="3200" b="1">
                <a:solidFill>
                  <a:schemeClr val="bg1"/>
                </a:solidFill>
                <a:latin typeface=".VnTime" pitchFamily="34" charset="0"/>
              </a:rPr>
              <a:t>   VÒ nhµ tËp kÓ l¹i c©u chuyÖn võa häc cho ng­êi th©n nghe.</a:t>
            </a:r>
          </a:p>
        </p:txBody>
      </p:sp>
      <p:sp>
        <p:nvSpPr>
          <p:cNvPr id="12299" name="Text Box 11"/>
          <p:cNvSpPr txBox="1">
            <a:spLocks noChangeArrowheads="1"/>
          </p:cNvSpPr>
          <p:nvPr/>
        </p:nvSpPr>
        <p:spPr bwMode="auto">
          <a:xfrm>
            <a:off x="304800" y="2209800"/>
            <a:ext cx="8597900" cy="1463675"/>
          </a:xfrm>
          <a:prstGeom prst="rect">
            <a:avLst/>
          </a:prstGeom>
          <a:noFill/>
          <a:ln w="9525">
            <a:noFill/>
            <a:miter lim="800000"/>
            <a:headEnd/>
            <a:tailEnd/>
          </a:ln>
          <a:effectLst/>
        </p:spPr>
        <p:txBody>
          <a:bodyPr wrap="none">
            <a:spAutoFit/>
          </a:bodyPr>
          <a:lstStyle/>
          <a:p>
            <a:r>
              <a:rPr lang="en-US" sz="3600">
                <a:latin typeface=".VnTime" pitchFamily="34" charset="0"/>
              </a:rPr>
              <a:t>  </a:t>
            </a:r>
            <a:r>
              <a:rPr lang="en-US" sz="3600">
                <a:solidFill>
                  <a:srgbClr val="0000FF"/>
                </a:solidFill>
                <a:latin typeface=".VnTime" pitchFamily="34" charset="0"/>
              </a:rPr>
              <a:t>Qua c©u chuyÖn em thÝch nh©n vËt nµo nhÊt?</a:t>
            </a:r>
          </a:p>
          <a:p>
            <a:r>
              <a:rPr lang="en-US" sz="3600">
                <a:solidFill>
                  <a:srgbClr val="0000FF"/>
                </a:solidFill>
                <a:latin typeface=".VnTime" pitchFamily="34" charset="0"/>
              </a:rPr>
              <a:t>V</a:t>
            </a:r>
            <a:r>
              <a:rPr lang="en-US" sz="3200">
                <a:solidFill>
                  <a:srgbClr val="0000FF"/>
                </a:solidFill>
              </a:rPr>
              <a:t>ì</a:t>
            </a:r>
            <a:r>
              <a:rPr lang="en-US" sz="5400">
                <a:solidFill>
                  <a:srgbClr val="0000FF"/>
                </a:solidFill>
                <a:latin typeface=".VnTime" pitchFamily="34" charset="0"/>
              </a:rPr>
              <a:t> </a:t>
            </a:r>
            <a:r>
              <a:rPr lang="en-US" sz="3600">
                <a:solidFill>
                  <a:srgbClr val="0000FF"/>
                </a:solidFill>
                <a:latin typeface=".VnTime" pitchFamily="34" charset="0"/>
              </a:rPr>
              <a:t>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checkerboard(across)">
                                      <p:cBhvr>
                                        <p:cTn id="7" dur="500"/>
                                        <p:tgtEl>
                                          <p:spTgt spid="122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299"/>
                                        </p:tgtEl>
                                      </p:cBhvr>
                                    </p:animEffect>
                                    <p:set>
                                      <p:cBhvr>
                                        <p:cTn id="12" dur="1" fill="hold">
                                          <p:stCondLst>
                                            <p:cond delay="499"/>
                                          </p:stCondLst>
                                        </p:cTn>
                                        <p:tgtEl>
                                          <p:spTgt spid="12299"/>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dissolve">
                                      <p:cBhvr>
                                        <p:cTn id="15" dur="500"/>
                                        <p:tgtEl>
                                          <p:spTgt spid="12292"/>
                                        </p:tgtEl>
                                      </p:cBhvr>
                                    </p:animEffect>
                                  </p:childTnLst>
                                </p:cTn>
                              </p:par>
                              <p:par>
                                <p:cTn id="16" presetID="9" presetClass="entr" presetSubtype="0"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dissolve">
                                      <p:cBhvr>
                                        <p:cTn id="18" dur="500"/>
                                        <p:tgtEl>
                                          <p:spTgt spid="12293"/>
                                        </p:tgtEl>
                                      </p:cBhvr>
                                    </p:animEffect>
                                  </p:childTnLst>
                                </p:cTn>
                              </p:par>
                              <p:par>
                                <p:cTn id="19" presetID="9" presetClass="entr" presetSubtype="0" fill="hold" nodeType="with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dissolve">
                                      <p:cBhvr>
                                        <p:cTn id="21" dur="500"/>
                                        <p:tgtEl>
                                          <p:spTgt spid="12294"/>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2298"/>
                                        </p:tgtEl>
                                        <p:attrNameLst>
                                          <p:attrName>style.visibility</p:attrName>
                                        </p:attrNameLst>
                                      </p:cBhvr>
                                      <p:to>
                                        <p:strVal val="visible"/>
                                      </p:to>
                                    </p:set>
                                    <p:animEffect transition="in" filter="blinds(horizontal)">
                                      <p:cBhvr>
                                        <p:cTn id="25"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8" grpId="0" animBg="1"/>
      <p:bldP spid="12299" grpId="0"/>
      <p:bldP spid="1229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4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7" name="WordArt 5"/>
          <p:cNvSpPr>
            <a:spLocks noChangeArrowheads="1" noChangeShapeType="1" noTextEdit="1"/>
          </p:cNvSpPr>
          <p:nvPr/>
        </p:nvSpPr>
        <p:spPr bwMode="auto">
          <a:xfrm>
            <a:off x="1524000" y="1143000"/>
            <a:ext cx="6324600" cy="2133600"/>
          </a:xfrm>
          <a:prstGeom prst="rect">
            <a:avLst/>
          </a:prstGeom>
        </p:spPr>
        <p:txBody>
          <a:bodyPr wrap="none" fromWordArt="1">
            <a:prstTxWarp prst="textDeflateBottom">
              <a:avLst>
                <a:gd name="adj" fmla="val 53125"/>
              </a:avLst>
            </a:prstTxWarp>
          </a:bodyPr>
          <a:lstStyle/>
          <a:p>
            <a:pPr algn="ctr"/>
            <a:r>
              <a:rPr lang="en-US" sz="3600" kern="10">
                <a:ln w="9525">
                  <a:solidFill>
                    <a:srgbClr val="000000"/>
                  </a:solidFill>
                  <a:round/>
                  <a:headEnd/>
                  <a:tailEnd/>
                </a:ln>
                <a:solidFill>
                  <a:srgbClr val="FF0000"/>
                </a:solidFill>
                <a:latin typeface=".VnTime"/>
              </a:rPr>
              <a:t>KÝnh chóc c¸c thÇy c« m¹nh khoÎ, h¹nh phóc.</a:t>
            </a:r>
          </a:p>
        </p:txBody>
      </p:sp>
      <p:pic>
        <p:nvPicPr>
          <p:cNvPr id="13318" name="Picture 6" descr="pe01561_"/>
          <p:cNvPicPr>
            <a:picLocks noChangeAspect="1" noChangeArrowheads="1"/>
          </p:cNvPicPr>
          <p:nvPr/>
        </p:nvPicPr>
        <p:blipFill>
          <a:blip r:embed="rId4"/>
          <a:srcRect/>
          <a:stretch>
            <a:fillRect/>
          </a:stretch>
        </p:blipFill>
        <p:spPr bwMode="auto">
          <a:xfrm>
            <a:off x="2590800" y="3276600"/>
            <a:ext cx="4038600" cy="2286000"/>
          </a:xfrm>
          <a:prstGeom prst="rect">
            <a:avLst/>
          </a:prstGeom>
          <a:noFill/>
        </p:spPr>
      </p:pic>
      <p:sp>
        <p:nvSpPr>
          <p:cNvPr id="13319" name="WordArt 7"/>
          <p:cNvSpPr>
            <a:spLocks noChangeArrowheads="1" noChangeShapeType="1" noTextEdit="1"/>
          </p:cNvSpPr>
          <p:nvPr/>
        </p:nvSpPr>
        <p:spPr bwMode="auto">
          <a:xfrm>
            <a:off x="2209800" y="2667000"/>
            <a:ext cx="4800600" cy="8382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8000"/>
                </a:solidFill>
                <a:latin typeface=".VnTime"/>
              </a:rPr>
              <a:t>Chóc c¸c em ch¨m ngoan, häc giái.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p:cTn id="11" dur="500" fill="hold"/>
                                        <p:tgtEl>
                                          <p:spTgt spid="13318"/>
                                        </p:tgtEl>
                                        <p:attrNameLst>
                                          <p:attrName>ppt_w</p:attrName>
                                        </p:attrNameLst>
                                      </p:cBhvr>
                                      <p:tavLst>
                                        <p:tav tm="0">
                                          <p:val>
                                            <p:fltVal val="0"/>
                                          </p:val>
                                        </p:tav>
                                        <p:tav tm="100000">
                                          <p:val>
                                            <p:strVal val="#ppt_w"/>
                                          </p:val>
                                        </p:tav>
                                      </p:tavLst>
                                    </p:anim>
                                    <p:anim calcmode="lin" valueType="num">
                                      <p:cBhvr>
                                        <p:cTn id="12" dur="500" fill="hold"/>
                                        <p:tgtEl>
                                          <p:spTgt spid="13318"/>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13319"/>
                                        </p:tgtEl>
                                        <p:attrNameLst>
                                          <p:attrName>style.visibility</p:attrName>
                                        </p:attrNameLst>
                                      </p:cBhvr>
                                      <p:to>
                                        <p:strVal val="visible"/>
                                      </p:to>
                                    </p:set>
                                    <p:anim calcmode="lin" valueType="num">
                                      <p:cBhvr>
                                        <p:cTn id="16" dur="500" fill="hold"/>
                                        <p:tgtEl>
                                          <p:spTgt spid="13319"/>
                                        </p:tgtEl>
                                        <p:attrNameLst>
                                          <p:attrName>ppt_w</p:attrName>
                                        </p:attrNameLst>
                                      </p:cBhvr>
                                      <p:tavLst>
                                        <p:tav tm="0">
                                          <p:val>
                                            <p:fltVal val="0"/>
                                          </p:val>
                                        </p:tav>
                                        <p:tav tm="100000">
                                          <p:val>
                                            <p:strVal val="#ppt_w"/>
                                          </p:val>
                                        </p:tav>
                                      </p:tavLst>
                                    </p:anim>
                                    <p:anim calcmode="lin" valueType="num">
                                      <p:cBhvr>
                                        <p:cTn id="17" dur="500" fill="hold"/>
                                        <p:tgtEl>
                                          <p:spTgt spid="13319"/>
                                        </p:tgtEl>
                                        <p:attrNameLst>
                                          <p:attrName>ppt_h</p:attrName>
                                        </p:attrNameLst>
                                      </p:cBhvr>
                                      <p:tavLst>
                                        <p:tav tm="0">
                                          <p:val>
                                            <p:fltVal val="0"/>
                                          </p:val>
                                        </p:tav>
                                        <p:tav tm="100000">
                                          <p:val>
                                            <p:strVal val="#ppt_h"/>
                                          </p:val>
                                        </p:tav>
                                      </p:tavLst>
                                    </p:anim>
                                    <p:animEffect transition="in" filter="fade">
                                      <p:cBhvr>
                                        <p:cTn id="18" dur="500"/>
                                        <p:tgtEl>
                                          <p:spTgt spid="13319"/>
                                        </p:tgtEl>
                                      </p:cBhvr>
                                    </p:animEffect>
                                  </p:childTnLst>
                                  <p:subTnLst>
                                    <p:audio>
                                      <p:cMediaNode>
                                        <p:cTn display="0" masterRel="sameClick">
                                          <p:stCondLst>
                                            <p:cond evt="begin" delay="0">
                                              <p:tn val="14"/>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 - &amp;quot;Bài 1: Kể lại đoạn 1 và đoạn 2 trong câu chuyện Bím tóc đuôi sam theo tranh:&amp;quot;&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 - &amp;quot;Bài 3: Phân vai, dựng lại bộ câu chuyện:&amp;quot;&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Office Theme</vt:lpstr>
      <vt:lpstr>Clip</vt:lpstr>
      <vt:lpstr>Picture</vt:lpstr>
      <vt:lpstr>Slide 1</vt:lpstr>
      <vt:lpstr>Slide 2</vt:lpstr>
      <vt:lpstr>Bài 1: Kể lại đoạn 1 và đoạn 2 trong câu chuyện Bím tóc đuôi sam theo tranh:</vt:lpstr>
      <vt:lpstr>Slide 4</vt:lpstr>
      <vt:lpstr>Bài 3: Phân vai, dựng lại bộ câu chuyện:</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trang-long bien</dc:creator>
  <cp:lastModifiedBy>trang-long bien</cp:lastModifiedBy>
  <cp:revision>2</cp:revision>
  <dcterms:created xsi:type="dcterms:W3CDTF">2015-09-20T15:00:04Z</dcterms:created>
  <dcterms:modified xsi:type="dcterms:W3CDTF">2015-10-09T02:06:30Z</dcterms:modified>
</cp:coreProperties>
</file>